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6" r:id="rId32"/>
    <p:sldId id="286" r:id="rId33"/>
    <p:sldId id="287" r:id="rId34"/>
    <p:sldId id="288" r:id="rId35"/>
    <p:sldId id="291" r:id="rId36"/>
    <p:sldId id="292" r:id="rId37"/>
    <p:sldId id="293" r:id="rId38"/>
    <p:sldId id="294" r:id="rId39"/>
    <p:sldId id="295" r:id="rId40"/>
    <p:sldId id="28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5"/>
    <p:restoredTop sz="95952"/>
  </p:normalViewPr>
  <p:slideViewPr>
    <p:cSldViewPr snapToGrid="0" snapToObjects="1">
      <p:cViewPr varScale="1">
        <p:scale>
          <a:sx n="95" d="100"/>
          <a:sy n="95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CB43-E43B-8B4B-BACC-06A25EBE9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1033B-60FF-6E41-A9A9-B670AFD67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2DD23-04C9-4844-95B7-B7EFEE0D6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95C03-39DE-CC41-A726-A13BAEC7D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47CA5-0297-E84B-A6BC-8845B5DB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3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F6AD-1B4A-474F-9D10-DFC5022D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30491-6E24-E140-839B-EF34D0147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B502C-64F2-2E4B-A889-A6CA47B9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C5C1C-60F5-FA4D-988A-64F62ED7B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4882D-30D6-A143-8EDD-5258C9B5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6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1F556-44BF-924D-B552-AD76221D5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8DBE3-B8C4-DD49-93BA-A8DDA86CC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BE1CE-D12D-DE44-8DDC-B5CBDFEC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9F983-3934-8342-B9A6-E141E103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3D093-E4A6-0943-AAD3-AFFD1DAB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8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BA98-28D7-D748-A39E-D1D3FFB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5AAB-6A29-CE41-9864-7D5F76FAE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1F3F6-9DD6-6946-81C2-535812A7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53985-CDB1-FC4A-BB92-200B390A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B2C7-7A44-1746-8658-B563D340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6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CB25-682B-D64A-82DF-3A16D19F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31314-3BEC-7B47-9364-CB6239EEA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8164F-0C3F-5A4E-A500-68FD1526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430F1-B79D-4E41-956E-1F6BB954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3A57-0EBA-E54B-9122-A96FC7C5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6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60FD-946D-5F40-875C-9632CA47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85E9-7E70-6346-AD5A-D9F234A39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DAB9B-CC5A-6B48-9D3B-CC8008AA9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2D621-267A-E14B-8145-EE3AEF17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7E375-EAAD-024A-8E42-575AEED8A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BBB9D-08E5-A346-BCD8-572475FA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8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2194-21F5-2D49-9C51-FBFD00A7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2A847-3AAF-CD44-9631-BE2E9C0CE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7BA76-78BC-E848-B77D-13E2582FB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675C3-B091-0349-90AB-341EFD466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A3E65-F971-9B46-A263-0AD5A6CC5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29AAA-4CE5-7143-84B9-306C7A52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02AD1-45D7-4743-AE53-A3435FEB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83797-E707-0D40-B80F-CDD1A67A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9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72F94-CC84-6C4D-91A6-709C177B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6E350-CDE1-C048-A525-5B57DD31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29722-56B6-7443-9924-1EB86A34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B040B-D06F-2644-A590-3F6C6417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986E1-CE13-4C42-A848-33D80253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D2F7C-63F2-7349-8DC4-9A06B663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8304D-CDE7-AE43-A412-97720351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4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F768-9A46-3F40-B9AC-1DB73DEF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D2776-95D4-E042-A384-FB891876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C1F4B-CDF7-DA4B-AE16-7F081AB50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B4F7B-9358-4B4E-A1CD-9A4D1BD2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E8858-F182-FE4F-B177-D1ECC889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B41AD-5E11-414E-8407-0D32D768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3381-8F99-CA48-90D1-70B3F528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BB17B-942C-7B48-9145-E6AC0748F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45698-A902-3E4C-ACDA-A77210949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0CC8F-8D1E-4A46-89EB-176EF4C2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F9CEE-8710-0145-B068-5942F4F2D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D04-CC6A-EB42-B1B6-8282EF87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19564-14DF-6B4A-B876-50DBD2A3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754C4-0D3F-A448-ABD3-8007F42D3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99FF1-DA1A-A647-A5F3-46F3E58FC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878F6-B628-6F4C-8BEC-5FC8F0362BE1}" type="datetimeFigureOut"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14A6D-0883-EB40-A1D0-79E6AC4A3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62999-9C05-6144-94A8-B6925916A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9BA49-5D26-A042-AF36-759BD4E39C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8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brandlab/2015/05/andrew-ng-deep-learning-mandate-humans-not-just-machine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C4C4-8A9A-B848-AA9D-BB69BB2DA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Deep Learning with Keras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4F050-B638-624E-B3FE-E566BC4CD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Based on Francois Chollet Text</a:t>
            </a:r>
          </a:p>
        </p:txBody>
      </p:sp>
    </p:spTree>
    <p:extLst>
      <p:ext uri="{BB962C8B-B14F-4D97-AF65-F5344CB8AC3E}">
        <p14:creationId xmlns:p14="http://schemas.microsoft.com/office/powerpoint/2010/main" val="339660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6BBB-1F11-A545-8190-331F8152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data – 4D tensor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90BD9B-789F-844F-A12F-537BA681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906" y="1855149"/>
            <a:ext cx="5567083" cy="4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7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9618-56A9-BE48-A812-7EB47ADA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Chains of tensor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D0327-60C5-124B-B41E-B0FD883B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NNs do is geometric transformations of the input data</a:t>
            </a:r>
          </a:p>
          <a:p>
            <a:r>
              <a:rPr lang="en-US"/>
              <a:t>Imagine two sheets of colored paper: one red and one blue</a:t>
            </a:r>
          </a:p>
          <a:p>
            <a:r>
              <a:rPr lang="en-US"/>
              <a:t>Put one on top of the other</a:t>
            </a:r>
          </a:p>
          <a:p>
            <a:r>
              <a:rPr lang="en-US"/>
              <a:t>Now crumple them together into a small ball</a:t>
            </a:r>
          </a:p>
          <a:p>
            <a:r>
              <a:rPr lang="en-US"/>
              <a:t>NNs figure out a transformation of the paper ball that would uncrumple it, so as to make the two classes cleanly separable again</a:t>
            </a:r>
          </a:p>
          <a:p>
            <a:r>
              <a:rPr lang="en-US"/>
              <a:t>Uncrumpling paper balls is what machine learning is about: finding neat representations for complex, highly folded data manifolds</a:t>
            </a:r>
          </a:p>
        </p:txBody>
      </p:sp>
    </p:spTree>
    <p:extLst>
      <p:ext uri="{BB962C8B-B14F-4D97-AF65-F5344CB8AC3E}">
        <p14:creationId xmlns:p14="http://schemas.microsoft.com/office/powerpoint/2010/main" val="32040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9718-6009-FB45-9169-201EB723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geometric interpretation of deep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20B041-EFE8-4B4D-A36F-B58EDD8B2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409" y="2272109"/>
            <a:ext cx="8885497" cy="35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0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DF84-CB3E-EF43-A42C-ACC07C39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Keras example: loading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BD031-1323-D440-AF7D-331656703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(train_images, train_labels), (test_images, test_labels) = mnist.load_data()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train_images = train_images.reshape((60000, 28 * 28))</a:t>
            </a:r>
          </a:p>
          <a:p>
            <a:pPr marL="0" indent="0">
              <a:buNone/>
            </a:pPr>
            <a:r>
              <a:rPr lang="en-US"/>
              <a:t>train_images = train_images.astype('float32') / 255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test_images = test_images.reshape((10000, 28 * 28))</a:t>
            </a:r>
          </a:p>
          <a:p>
            <a:pPr marL="0" indent="0">
              <a:buNone/>
            </a:pPr>
            <a:r>
              <a:rPr lang="en-US"/>
              <a:t>test_images = test_images.astype('float32') / 255</a:t>
            </a:r>
          </a:p>
        </p:txBody>
      </p:sp>
    </p:spTree>
    <p:extLst>
      <p:ext uri="{BB962C8B-B14F-4D97-AF65-F5344CB8AC3E}">
        <p14:creationId xmlns:p14="http://schemas.microsoft.com/office/powerpoint/2010/main" val="3309693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70A4-D22B-2A4F-BED5-B88DA4CD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Keras example: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713E2-D6B8-014E-A8BA-BA37576AA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network = models.Sequential()</a:t>
            </a:r>
          </a:p>
          <a:p>
            <a:pPr marL="0" indent="0">
              <a:buNone/>
            </a:pPr>
            <a:r>
              <a:rPr lang="en-US" sz="2400"/>
              <a:t>network.add(layers.Dense(512, activation='relu', input_shape=(28 * 28,)))</a:t>
            </a:r>
          </a:p>
          <a:p>
            <a:pPr marL="0" indent="0">
              <a:buNone/>
            </a:pPr>
            <a:r>
              <a:rPr lang="en-US" sz="2400"/>
              <a:t>network.add(layers.Dense(10, activation='softmax’))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network.compile(optimizer='rmsprop',</a:t>
            </a:r>
          </a:p>
          <a:p>
            <a:pPr marL="0" indent="0">
              <a:buNone/>
            </a:pPr>
            <a:r>
              <a:rPr lang="en-US" sz="2400"/>
              <a:t>                loss='categorical_crossentropy',</a:t>
            </a:r>
          </a:p>
          <a:p>
            <a:pPr marL="0" indent="0">
              <a:buNone/>
            </a:pPr>
            <a:r>
              <a:rPr lang="en-US" sz="2400"/>
              <a:t>                metrics=['accuracy’])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network.fit(train_images, train_labels, epochs=5, batch_size=128)</a:t>
            </a:r>
          </a:p>
        </p:txBody>
      </p:sp>
    </p:spTree>
    <p:extLst>
      <p:ext uri="{BB962C8B-B14F-4D97-AF65-F5344CB8AC3E}">
        <p14:creationId xmlns:p14="http://schemas.microsoft.com/office/powerpoint/2010/main" val="167793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0398-03B8-F14D-9052-26757D16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5B47D1-0F8C-EA4C-8696-020B42E22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093" y="1361685"/>
            <a:ext cx="6333565" cy="50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2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D955D-1A47-2D4E-9BB0-6AD5A6BE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AD14-EFC0-134E-97D1-6F6B27A1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The fundamental data structure in neural networks is the </a:t>
            </a:r>
            <a:r>
              <a:rPr lang="en-US" i="1"/>
              <a:t>layer</a:t>
            </a:r>
            <a:endParaRPr lang="en-US"/>
          </a:p>
          <a:p>
            <a:r>
              <a:rPr lang="en-US"/>
              <a:t>A layer is a data-processing module that takes as input one or more tensors and that outputs one or more tensors</a:t>
            </a:r>
          </a:p>
          <a:p>
            <a:r>
              <a:rPr lang="en-US"/>
              <a:t>The layer’s </a:t>
            </a:r>
            <a:r>
              <a:rPr lang="en-US" i="1"/>
              <a:t>weights</a:t>
            </a:r>
            <a:r>
              <a:rPr lang="en-US"/>
              <a:t>, one or several tensors learned with stochastic gradient descent, which together contain the network’s </a:t>
            </a:r>
            <a:r>
              <a:rPr lang="en-US" i="1"/>
              <a:t>knowledge</a:t>
            </a:r>
            <a:r>
              <a:rPr lang="en-US"/>
              <a:t>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150C-1F6E-8D40-82C5-BCE7C239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Layers and tensor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B5266-1A47-8245-9462-E853C488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layers are appropriate for different tensor formats and different types of data processing</a:t>
            </a:r>
          </a:p>
          <a:p>
            <a:r>
              <a:rPr lang="en-US"/>
              <a:t>Simple vector data, stored in 2D tensors of shape (samples, features), is often processed by </a:t>
            </a:r>
            <a:r>
              <a:rPr lang="en-US" i="1"/>
              <a:t>densely connected </a:t>
            </a:r>
            <a:r>
              <a:rPr lang="en-US"/>
              <a:t>layers, also called </a:t>
            </a:r>
            <a:r>
              <a:rPr lang="en-US" i="1"/>
              <a:t>fully connected </a:t>
            </a:r>
            <a:r>
              <a:rPr lang="en-US"/>
              <a:t>or </a:t>
            </a:r>
            <a:r>
              <a:rPr lang="en-US" i="1"/>
              <a:t>dense </a:t>
            </a:r>
            <a:r>
              <a:rPr lang="en-US"/>
              <a:t>layers </a:t>
            </a:r>
          </a:p>
          <a:p>
            <a:r>
              <a:rPr lang="en-US"/>
              <a:t>Sequence data, stored in 3D tensors of shape (samples, timesteps, features), is typically processed by </a:t>
            </a:r>
            <a:r>
              <a:rPr lang="en-US" i="1"/>
              <a:t>recurrent </a:t>
            </a:r>
            <a:r>
              <a:rPr lang="en-US"/>
              <a:t>layers such as an LSTM layer</a:t>
            </a:r>
          </a:p>
          <a:p>
            <a:r>
              <a:rPr lang="en-US"/>
              <a:t>Image data, stored in 4D tensors, is usually processed by 2D convolution layers (Conv2D)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C2784-ABA8-754B-B4AA-36585D7B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Layers in Keras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8C9E9-6148-014F-9060-D229EDBB3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from keras import layers</a:t>
            </a:r>
          </a:p>
          <a:p>
            <a:pPr marL="0" indent="0">
              <a:buNone/>
            </a:pPr>
            <a:r>
              <a:rPr lang="en-US"/>
              <a:t>layer = layers.Dense(32, input_shape=(784,))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This layer can only be connected to a downstream layer that expects 32-dimensional vectors as its input</a:t>
            </a:r>
          </a:p>
          <a:p>
            <a:r>
              <a:rPr lang="en-US"/>
              <a:t>When using Keras, you don’t have to worry about compatibility, because the layers you add to your models are dynamically built to match the shape of the incoming layer</a:t>
            </a:r>
          </a:p>
        </p:txBody>
      </p:sp>
    </p:spTree>
    <p:extLst>
      <p:ext uri="{BB962C8B-B14F-4D97-AF65-F5344CB8AC3E}">
        <p14:creationId xmlns:p14="http://schemas.microsoft.com/office/powerpoint/2010/main" val="255570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BB87-BBC6-F140-B738-1E0FAF75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 compatability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82E3-4A4B-8A4C-AE6C-5E4C9D2E0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from keras import models</a:t>
            </a:r>
          </a:p>
          <a:p>
            <a:pPr marL="0" indent="0">
              <a:buNone/>
            </a:pPr>
            <a:r>
              <a:rPr lang="en-US"/>
              <a:t>from keras import layers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model = models.Sequential()</a:t>
            </a:r>
          </a:p>
          <a:p>
            <a:pPr marL="0" indent="0">
              <a:buNone/>
            </a:pPr>
            <a:r>
              <a:rPr lang="en-US"/>
              <a:t>model.add(layers.Dense(32, input_shape=(784,)))</a:t>
            </a:r>
          </a:p>
          <a:p>
            <a:pPr marL="0" indent="0">
              <a:buNone/>
            </a:pPr>
            <a:r>
              <a:rPr lang="en-US"/>
              <a:t>model.add(layers.Dense(32))</a:t>
            </a:r>
          </a:p>
        </p:txBody>
      </p:sp>
    </p:spTree>
    <p:extLst>
      <p:ext uri="{BB962C8B-B14F-4D97-AF65-F5344CB8AC3E}">
        <p14:creationId xmlns:p14="http://schemas.microsoft.com/office/powerpoint/2010/main" val="219068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1E51-E69A-7244-86B6-9B3E537F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representation: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903E-D8D2-3B40-B714-19FC6E39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Tensors: multi-dimensional NumPy arrays</a:t>
            </a:r>
          </a:p>
          <a:p>
            <a:r>
              <a:rPr lang="en-US"/>
              <a:t>All current DL frameworks use tensors (TensorFlow)</a:t>
            </a:r>
          </a:p>
          <a:p>
            <a:r>
              <a:rPr lang="en-US"/>
              <a:t>Tensors are a generalization of matrices to an arbitrary number of dimensions</a:t>
            </a:r>
          </a:p>
          <a:p>
            <a:r>
              <a:rPr lang="en-US"/>
              <a:t>A dimension is often called an axis</a:t>
            </a:r>
          </a:p>
          <a:p>
            <a:r>
              <a:rPr lang="en-US"/>
              <a:t>E.g. matricies – 2D tensors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78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0CF3-A9B2-6B40-A643-4033CBC1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Keras vs.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6583-1B69-EA4F-954F-D25B3A06C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Keras is a model-level library, providing high-level building blocks for developing deep-learning models</a:t>
            </a:r>
          </a:p>
          <a:p>
            <a:r>
              <a:rPr lang="en-US"/>
              <a:t>It doesn’t handle low-level operations such as tensor manipulation and differentiation</a:t>
            </a:r>
          </a:p>
          <a:p>
            <a:r>
              <a:rPr lang="en-US"/>
              <a:t>Instead, it relies on a specialized, well-optimized tensor library to do so, serving as the </a:t>
            </a:r>
            <a:r>
              <a:rPr lang="en-US" i="1"/>
              <a:t>backend engine</a:t>
            </a:r>
            <a:r>
              <a:rPr lang="en-US"/>
              <a:t> of Keras.</a:t>
            </a:r>
          </a:p>
        </p:txBody>
      </p:sp>
    </p:spTree>
    <p:extLst>
      <p:ext uri="{BB962C8B-B14F-4D97-AF65-F5344CB8AC3E}">
        <p14:creationId xmlns:p14="http://schemas.microsoft.com/office/powerpoint/2010/main" val="305209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7F9C-E0D4-7F49-8067-F553FAF6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DL software and hardware 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5467A0-08F5-7040-870E-119481732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132" y="2541494"/>
            <a:ext cx="5823736" cy="286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49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CE91-797E-254E-90FF-0015E823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definition: </a:t>
            </a:r>
            <a:br>
              <a:rPr lang="en-US"/>
            </a:br>
            <a:r>
              <a:rPr lang="en-US"/>
              <a:t>Sequentiall Model vs. Functional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97D53-813A-774E-A276-68AB4286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model = models.Sequential()</a:t>
            </a:r>
          </a:p>
          <a:p>
            <a:pPr marL="0" indent="0">
              <a:buNone/>
            </a:pPr>
            <a:r>
              <a:rPr lang="en-US"/>
              <a:t>model.add(layers.Dense(32, activation='relu', input_shape=(784,)))</a:t>
            </a:r>
          </a:p>
          <a:p>
            <a:pPr marL="0" indent="0">
              <a:buNone/>
            </a:pPr>
            <a:r>
              <a:rPr lang="en-US"/>
              <a:t>model.add(layers.Dense(10, activation='softmax’))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input_tensor = layers.Input(shape=(784,))</a:t>
            </a:r>
          </a:p>
          <a:p>
            <a:pPr marL="0" indent="0">
              <a:buNone/>
            </a:pPr>
            <a:r>
              <a:rPr lang="en-US"/>
              <a:t>x = layers.Dense(32, activation='relu')(input_tensor)</a:t>
            </a:r>
          </a:p>
          <a:p>
            <a:pPr marL="0" indent="0">
              <a:buNone/>
            </a:pPr>
            <a:r>
              <a:rPr lang="en-US"/>
              <a:t>output_tensor = layers.Dense(10, activation='softmax')(x)</a:t>
            </a:r>
          </a:p>
          <a:p>
            <a:pPr marL="0" indent="0">
              <a:buNone/>
            </a:pPr>
            <a:r>
              <a:rPr lang="en-US"/>
              <a:t>model = models.Model(inputs=input_tensor, outputs=output_tensor)</a:t>
            </a:r>
          </a:p>
        </p:txBody>
      </p:sp>
    </p:spTree>
    <p:extLst>
      <p:ext uri="{BB962C8B-B14F-4D97-AF65-F5344CB8AC3E}">
        <p14:creationId xmlns:p14="http://schemas.microsoft.com/office/powerpoint/2010/main" val="2083524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FB47-58A3-864D-A182-80FE15FB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the learning process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20A5A-0FA8-914D-A7B6-BF8666C6B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from keras import optimizers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model.compile(optimizer=optimizers.RMSprop(lr=0.001),</a:t>
            </a:r>
          </a:p>
          <a:p>
            <a:pPr marL="0" indent="0">
              <a:buNone/>
            </a:pPr>
            <a:r>
              <a:rPr lang="en-US"/>
              <a:t>              loss='mse',</a:t>
            </a:r>
          </a:p>
          <a:p>
            <a:pPr marL="0" indent="0">
              <a:buNone/>
            </a:pPr>
            <a:r>
              <a:rPr lang="en-US"/>
              <a:t>              metrics=['accuracy’])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model.fit(input_tensor, target_tensor, batch_size=128, epochs=10)</a:t>
            </a:r>
          </a:p>
        </p:txBody>
      </p:sp>
    </p:spTree>
    <p:extLst>
      <p:ext uri="{BB962C8B-B14F-4D97-AF65-F5344CB8AC3E}">
        <p14:creationId xmlns:p14="http://schemas.microsoft.com/office/powerpoint/2010/main" val="325907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3901-8E46-944D-BBBC-081B8846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IMDB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62FE5-5C88-784F-937A-E840A5032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set of 50,000 highly polarized reviews from the Internet Movie Database</a:t>
            </a:r>
          </a:p>
          <a:p>
            <a:r>
              <a:rPr lang="en-US"/>
              <a:t>They’re split into 25,000 reviews for training and 25,000 reviews for testing, each set consisting of 50% negative and 50% positive reviews</a:t>
            </a:r>
          </a:p>
          <a:p>
            <a:r>
              <a:rPr lang="en-US"/>
              <a:t>It’s packaged with Keras!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from keras.datasets import imdb</a:t>
            </a:r>
          </a:p>
          <a:p>
            <a:pPr marL="0" indent="0">
              <a:buNone/>
            </a:pPr>
            <a:r>
              <a:rPr lang="en-US"/>
              <a:t>(train_data, train_labels), (test_data, test_labels) = imdb.load_data(</a:t>
            </a:r>
          </a:p>
          <a:p>
            <a:pPr marL="0" indent="0">
              <a:buNone/>
            </a:pPr>
            <a:r>
              <a:rPr lang="en-US"/>
              <a:t>    num_words=10000)</a:t>
            </a:r>
          </a:p>
        </p:txBody>
      </p:sp>
    </p:spTree>
    <p:extLst>
      <p:ext uri="{BB962C8B-B14F-4D97-AF65-F5344CB8AC3E}">
        <p14:creationId xmlns:p14="http://schemas.microsoft.com/office/powerpoint/2010/main" val="341396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0150-4A8F-024C-9FBD-C6199DE3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data in Keras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EE05-18CF-7444-8E91-73B3EDAB0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Each review is a list of indices</a:t>
            </a:r>
          </a:p>
          <a:p>
            <a:r>
              <a:rPr lang="en-US"/>
              <a:t>Labels encoded as 0s and 1s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&gt;&gt;&gt; train_data[0]</a:t>
            </a:r>
          </a:p>
          <a:p>
            <a:pPr marL="0" indent="0">
              <a:buNone/>
            </a:pPr>
            <a:r>
              <a:rPr lang="en-US"/>
              <a:t>[1, 14, 22, 16, ... 178, 32]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&gt;&gt;&gt; train_labels[0]</a:t>
            </a:r>
          </a:p>
          <a:p>
            <a:pPr marL="0" indent="0">
              <a:buNone/>
            </a:pPr>
            <a:r>
              <a:rPr lang="en-US"/>
              <a:t>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&gt;&gt;&gt; max([max(sequence) for sequence in train_data])</a:t>
            </a:r>
          </a:p>
          <a:p>
            <a:pPr marL="0" indent="0">
              <a:buNone/>
            </a:pPr>
            <a:r>
              <a:rPr lang="en-US"/>
              <a:t>9999</a:t>
            </a:r>
          </a:p>
        </p:txBody>
      </p:sp>
    </p:spTree>
    <p:extLst>
      <p:ext uri="{BB962C8B-B14F-4D97-AF65-F5344CB8AC3E}">
        <p14:creationId xmlns:p14="http://schemas.microsoft.com/office/powerpoint/2010/main" val="306795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DCB6-CAE3-1146-89B3-903A4121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C7DD-8D4B-A04D-A73D-45F354167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Pad your lists so that they all have the same length, turn them into an integer tensor of shape (samples, word_indices), and then use as the first layer in your network a layer capable of handling such integer tensors (the embedding layer)</a:t>
            </a:r>
          </a:p>
          <a:p>
            <a:r>
              <a:rPr lang="en-US" b="1"/>
              <a:t>OR</a:t>
            </a:r>
            <a:r>
              <a:rPr lang="en-US"/>
              <a:t> one-hot encode your lists to turn them into vectors of 0s and 1s</a:t>
            </a:r>
          </a:p>
          <a:p>
            <a:r>
              <a:rPr lang="en-US"/>
              <a:t>We try the latter solution first and take the embedding route later</a:t>
            </a:r>
          </a:p>
        </p:txBody>
      </p:sp>
    </p:spTree>
    <p:extLst>
      <p:ext uri="{BB962C8B-B14F-4D97-AF65-F5344CB8AC3E}">
        <p14:creationId xmlns:p14="http://schemas.microsoft.com/office/powerpoint/2010/main" val="1208112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7027-0FD1-8744-A33E-B5B58D04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One-hot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936B-4BED-AC43-8FDD-9D31D5EB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import numpy as np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def vectorize_sequences(sequences, dimension=10000):</a:t>
            </a:r>
          </a:p>
          <a:p>
            <a:pPr marL="0" indent="0">
              <a:buNone/>
            </a:pPr>
            <a:r>
              <a:rPr lang="en-US"/>
              <a:t>    results = np.zeros((len(sequences), dimension))</a:t>
            </a:r>
          </a:p>
          <a:p>
            <a:pPr marL="0" indent="0">
              <a:buNone/>
            </a:pPr>
            <a:r>
              <a:rPr lang="en-US"/>
              <a:t>    for i, sequence in enumerate(sequences):</a:t>
            </a:r>
          </a:p>
          <a:p>
            <a:pPr marL="0" indent="0">
              <a:buNone/>
            </a:pPr>
            <a:r>
              <a:rPr lang="en-US"/>
              <a:t>        results[i, sequence] = 1.</a:t>
            </a:r>
          </a:p>
          <a:p>
            <a:pPr marL="0" indent="0">
              <a:buNone/>
            </a:pPr>
            <a:r>
              <a:rPr lang="en-US"/>
              <a:t>    return results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x_train = vectorize_sequences(train_data)</a:t>
            </a:r>
          </a:p>
          <a:p>
            <a:pPr marL="0" indent="0">
              <a:buNone/>
            </a:pPr>
            <a:r>
              <a:rPr lang="en-US"/>
              <a:t>x_test = vectorize_sequences(test_data)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33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138C-66D0-444A-88F2-B918F5D3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Here’s the outcome of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2F1E-B1D9-6A4B-809B-E1A788BC7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&gt;&gt;&gt; x_train[0]</a:t>
            </a:r>
          </a:p>
          <a:p>
            <a:pPr marL="0" indent="0">
              <a:buNone/>
            </a:pPr>
            <a:r>
              <a:rPr lang="en-US"/>
              <a:t>array([ 0.,  1.,  1., ...,  0.,  0.,  0.])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Also need to vectorize the labels!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y_train = np.asarray(train_labels).astype('float32')</a:t>
            </a:r>
          </a:p>
          <a:p>
            <a:pPr marL="0" indent="0">
              <a:buNone/>
            </a:pPr>
            <a:r>
              <a:rPr lang="en-US"/>
              <a:t>y_test = np.asarray(test_labels).astype('float32')</a:t>
            </a:r>
          </a:p>
        </p:txBody>
      </p:sp>
    </p:spTree>
    <p:extLst>
      <p:ext uri="{BB962C8B-B14F-4D97-AF65-F5344CB8AC3E}">
        <p14:creationId xmlns:p14="http://schemas.microsoft.com/office/powerpoint/2010/main" val="3859675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0196-F73A-764B-A9F6-E53AE72A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D1578-7DEE-364A-9FC0-583535C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4426" y="1690688"/>
            <a:ext cx="2786794" cy="44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D3D0-0846-4A41-A988-73A1519D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Scalars (0D tensors)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C8CC-1308-0A46-9751-D8755D6BC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tensor that contains only one number is called a scalar</a:t>
            </a:r>
          </a:p>
          <a:p>
            <a:r>
              <a:rPr lang="en-US"/>
              <a:t>In Numpy, a float32 or float64 number is a scalar tensor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&gt;&gt;&gt; import numpy as np </a:t>
            </a:r>
          </a:p>
          <a:p>
            <a:pPr marL="0" indent="0">
              <a:buNone/>
            </a:pPr>
            <a:r>
              <a:rPr lang="en-US"/>
              <a:t>&gt;&gt;&gt; x = np.array(12) </a:t>
            </a:r>
          </a:p>
          <a:p>
            <a:pPr marL="0" indent="0">
              <a:buNone/>
            </a:pPr>
            <a:r>
              <a:rPr lang="en-US"/>
              <a:t>&gt;&gt;&gt; x </a:t>
            </a:r>
          </a:p>
          <a:p>
            <a:pPr marL="0" indent="0">
              <a:buNone/>
            </a:pPr>
            <a:r>
              <a:rPr lang="en-US"/>
              <a:t>array(12) </a:t>
            </a:r>
          </a:p>
          <a:p>
            <a:pPr marL="0" indent="0">
              <a:buNone/>
            </a:pPr>
            <a:r>
              <a:rPr lang="en-US"/>
              <a:t>&gt;&gt;&gt; x.ndim </a:t>
            </a:r>
          </a:p>
          <a:p>
            <a:pPr marL="0" indent="0">
              <a:buNone/>
            </a:pPr>
            <a:r>
              <a:rPr lang="en-US"/>
              <a:t>0 </a:t>
            </a:r>
            <a:endParaRPr lang="en-US">
              <a:effectLst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8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CCB0-8998-D64C-A757-90FB2AB5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FB8F7-8D97-9847-BBD6-902F526C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from keras import models</a:t>
            </a:r>
          </a:p>
          <a:p>
            <a:pPr marL="0" indent="0">
              <a:buNone/>
            </a:pPr>
            <a:r>
              <a:rPr lang="en-US"/>
              <a:t>from keras import layers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model = models.Sequential()</a:t>
            </a:r>
          </a:p>
          <a:p>
            <a:pPr marL="0" indent="0">
              <a:buNone/>
            </a:pPr>
            <a:r>
              <a:rPr lang="en-US"/>
              <a:t>model.add(layers.Dense(16, activation='relu', input_shape=(10000,)))</a:t>
            </a:r>
          </a:p>
          <a:p>
            <a:pPr marL="0" indent="0">
              <a:buNone/>
            </a:pPr>
            <a:r>
              <a:rPr lang="en-US"/>
              <a:t>model.add(layers.Dense(16, activation='relu'))</a:t>
            </a:r>
          </a:p>
          <a:p>
            <a:pPr marL="0" indent="0">
              <a:buNone/>
            </a:pPr>
            <a:r>
              <a:rPr lang="en-US"/>
              <a:t>model.add(layers.Dense(1, activation='sigmoid'))</a:t>
            </a:r>
          </a:p>
        </p:txBody>
      </p:sp>
    </p:spTree>
    <p:extLst>
      <p:ext uri="{BB962C8B-B14F-4D97-AF65-F5344CB8AC3E}">
        <p14:creationId xmlns:p14="http://schemas.microsoft.com/office/powerpoint/2010/main" val="20206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C7C0-3F66-C544-B542-4496695E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Andrew Ng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5C9A-9E4B-6D49-ABF8-619A90BC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i="1"/>
              <a:t>I think AI is akin to building a rocket ship. You need a huge engine and a lot of fuel. If you have a large engine and a tiny amount of fuel, you won’t make it to orbit. If you have a tiny engine and a ton of fuel, you can’t even lift off. To build a rocket you need a huge engine and a lot of fuel.</a:t>
            </a:r>
          </a:p>
          <a:p>
            <a:pPr marL="0" indent="0" fontAlgn="base">
              <a:buNone/>
            </a:pPr>
            <a:r>
              <a:rPr lang="en-US" i="1"/>
              <a:t>The analogy to deep learning [one of the key processes in creating artificial intelligence] is that the rocket engine is the deep learning models and the fuel is the huge amounts of data we can feed to these algorithms.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700"/>
              <a:t>source: </a:t>
            </a:r>
            <a:r>
              <a:rPr lang="en-US" sz="1700">
                <a:hlinkClick r:id="rId2"/>
              </a:rPr>
              <a:t>https://www.wired.com/brandlab/2015/05/andrew-ng-deep-learning-mandate-humans-not-just-machines/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28393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B8EB-B7B6-7A45-BC12-B95B0A95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Picking the loss function and an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2E00-C04F-0240-8F39-E8C24A94D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model.compile(optimizer='rmsprop',</a:t>
            </a:r>
          </a:p>
          <a:p>
            <a:pPr marL="0" indent="0">
              <a:buNone/>
            </a:pPr>
            <a:r>
              <a:rPr lang="en-US"/>
              <a:t>              loss='binary_crossentropy',</a:t>
            </a:r>
          </a:p>
          <a:p>
            <a:pPr marL="0" indent="0">
              <a:buNone/>
            </a:pPr>
            <a:r>
              <a:rPr lang="en-US"/>
              <a:t>              metrics=['accuracy’])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from keras import optimizers</a:t>
            </a:r>
          </a:p>
          <a:p>
            <a:pPr marL="0" indent="0">
              <a:buNone/>
            </a:pPr>
            <a:r>
              <a:rPr lang="en-US"/>
              <a:t>model.compile(optimizer=optimizers.RMSprop(lr=0.001),</a:t>
            </a:r>
          </a:p>
          <a:p>
            <a:pPr marL="0" indent="0">
              <a:buNone/>
            </a:pPr>
            <a:r>
              <a:rPr lang="en-US"/>
              <a:t>              loss='binary_crossentropy',</a:t>
            </a:r>
          </a:p>
          <a:p>
            <a:pPr marL="0" indent="0">
              <a:buNone/>
            </a:pPr>
            <a:r>
              <a:rPr lang="en-US"/>
              <a:t>             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387615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E6AE-2B0D-D944-97C9-AC2FEA5D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DD8E-9C62-8C4E-AF4B-E0003FF29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x_val = x_train[:10000]</a:t>
            </a:r>
          </a:p>
          <a:p>
            <a:pPr marL="0" indent="0">
              <a:buNone/>
            </a:pPr>
            <a:r>
              <a:rPr lang="en-US"/>
              <a:t>partial_x_train = x_train[10000:]</a:t>
            </a:r>
          </a:p>
          <a:p>
            <a:pPr marL="0" indent="0">
              <a:buNone/>
            </a:pPr>
            <a:r>
              <a:rPr lang="en-US"/>
              <a:t>y_val = y_train[:10000]</a:t>
            </a:r>
          </a:p>
          <a:p>
            <a:pPr marL="0" indent="0">
              <a:buNone/>
            </a:pPr>
            <a:r>
              <a:rPr lang="en-US"/>
              <a:t>partial_y_train = y_train[10000:]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57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B59D-1EDC-8246-8AD6-B6F5BE3B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Finally, train!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D07A-6B71-CF46-ABAC-6E6324109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model.compile(optimizer='rmsprop',</a:t>
            </a:r>
          </a:p>
          <a:p>
            <a:pPr marL="0" indent="0">
              <a:buNone/>
            </a:pPr>
            <a:r>
              <a:rPr lang="en-US"/>
              <a:t>              loss='binary_crossentropy',</a:t>
            </a:r>
          </a:p>
          <a:p>
            <a:pPr marL="0" indent="0">
              <a:buNone/>
            </a:pPr>
            <a:r>
              <a:rPr lang="en-US"/>
              <a:t>              metrics=['acc'])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history = model.fit(partial_x_train,</a:t>
            </a:r>
          </a:p>
          <a:p>
            <a:pPr marL="0" indent="0">
              <a:buNone/>
            </a:pPr>
            <a:r>
              <a:rPr lang="en-US"/>
              <a:t>                    partial_y_train,</a:t>
            </a:r>
          </a:p>
          <a:p>
            <a:pPr marL="0" indent="0">
              <a:buNone/>
            </a:pPr>
            <a:r>
              <a:rPr lang="en-US"/>
              <a:t>                    epochs=20,</a:t>
            </a:r>
          </a:p>
          <a:p>
            <a:pPr marL="0" indent="0">
              <a:buNone/>
            </a:pPr>
            <a:r>
              <a:rPr lang="en-US"/>
              <a:t>                    batch_size=512,</a:t>
            </a:r>
          </a:p>
          <a:p>
            <a:pPr marL="0" indent="0">
              <a:buNone/>
            </a:pPr>
            <a:r>
              <a:rPr lang="en-US"/>
              <a:t>                    validation_data=(x_val, y_val))</a:t>
            </a:r>
          </a:p>
        </p:txBody>
      </p:sp>
    </p:spTree>
    <p:extLst>
      <p:ext uri="{BB962C8B-B14F-4D97-AF65-F5344CB8AC3E}">
        <p14:creationId xmlns:p14="http://schemas.microsoft.com/office/powerpoint/2010/main" val="1881707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B23C-0239-0D40-8D5C-B7A2CD59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 important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15CB-907A-4D43-97AF-5F691306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&gt;&gt;&gt; history_dict = history.history</a:t>
            </a:r>
          </a:p>
          <a:p>
            <a:pPr marL="0" indent="0">
              <a:buNone/>
            </a:pPr>
            <a:r>
              <a:rPr lang="en-US"/>
              <a:t>&gt;&gt;&gt; history_dict.keys()</a:t>
            </a:r>
          </a:p>
          <a:p>
            <a:pPr marL="0" indent="0">
              <a:buNone/>
            </a:pPr>
            <a:r>
              <a:rPr lang="en-US"/>
              <a:t>[u'acc', u'loss', u'val_acc', u'val_loss']</a:t>
            </a:r>
          </a:p>
        </p:txBody>
      </p:sp>
    </p:spTree>
    <p:extLst>
      <p:ext uri="{BB962C8B-B14F-4D97-AF65-F5344CB8AC3E}">
        <p14:creationId xmlns:p14="http://schemas.microsoft.com/office/powerpoint/2010/main" val="1457026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F781-F7E4-C74A-B101-B1FB9B75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Retrain to avoid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D486-8F57-C24C-8124-19DE687F2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To prevent overfitting, you could stop training after three epochs</a:t>
            </a:r>
          </a:p>
          <a:p>
            <a:r>
              <a:rPr lang="en-US"/>
              <a:t>In general, you can use a range of techniques to mitigate overfitting</a:t>
            </a:r>
          </a:p>
          <a:p>
            <a:r>
              <a:rPr lang="en-US"/>
              <a:t>Let’s train a new network from scratch for four epochs and then evaluate it on the test data.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88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8B85-5DEC-1649-847A-4394244D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Retrain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6EECD-9AFE-C643-9F18-E5A84D14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/>
              <a:t>model = models.Sequential()</a:t>
            </a:r>
          </a:p>
          <a:p>
            <a:pPr marL="0" indent="0">
              <a:buNone/>
            </a:pPr>
            <a:r>
              <a:rPr lang="en-US"/>
              <a:t>model.add(layers.Dense(16, activation='relu', input_shape=(10000,)))</a:t>
            </a:r>
          </a:p>
          <a:p>
            <a:pPr marL="0" indent="0">
              <a:buNone/>
            </a:pPr>
            <a:r>
              <a:rPr lang="en-US"/>
              <a:t>model.add(layers.Dense(16, activation='relu'))</a:t>
            </a:r>
          </a:p>
          <a:p>
            <a:pPr marL="0" indent="0">
              <a:buNone/>
            </a:pPr>
            <a:r>
              <a:rPr lang="en-US"/>
              <a:t>model.add(layers.Dense(1, activation='sigmoid'))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model.compile(optimizer='rmsprop',</a:t>
            </a:r>
          </a:p>
          <a:p>
            <a:pPr marL="0" indent="0">
              <a:buNone/>
            </a:pPr>
            <a:r>
              <a:rPr lang="en-US"/>
              <a:t>              loss='binary_crossentropy',</a:t>
            </a:r>
          </a:p>
          <a:p>
            <a:pPr marL="0" indent="0">
              <a:buNone/>
            </a:pPr>
            <a:r>
              <a:rPr lang="en-US"/>
              <a:t>              metrics=['accuracy'])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model.fit(x_train, y_train, epochs=4, batch_size=512)</a:t>
            </a:r>
          </a:p>
          <a:p>
            <a:pPr marL="0" indent="0">
              <a:buNone/>
            </a:pPr>
            <a:r>
              <a:rPr lang="en-US"/>
              <a:t>results = model.evaluate(x_test, y_test)</a:t>
            </a:r>
          </a:p>
        </p:txBody>
      </p:sp>
    </p:spTree>
    <p:extLst>
      <p:ext uri="{BB962C8B-B14F-4D97-AF65-F5344CB8AC3E}">
        <p14:creationId xmlns:p14="http://schemas.microsoft.com/office/powerpoint/2010/main" val="785111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9DF-CF79-CF45-BAAD-CDADD05E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0200E-D368-6546-B357-EB466DCAD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&gt;&gt;&gt; results</a:t>
            </a:r>
          </a:p>
          <a:p>
            <a:pPr marL="0" indent="0">
              <a:buNone/>
            </a:pPr>
            <a:r>
              <a:rPr lang="en-US"/>
              <a:t>[0.2929924130630493, 0.88327999999999995]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This fairly naive approach achieves an accuracy of 88%</a:t>
            </a:r>
          </a:p>
          <a:p>
            <a:r>
              <a:rPr lang="en-US"/>
              <a:t>With state-of-the-art approaches, you should be able to get close to 95%.</a:t>
            </a:r>
          </a:p>
        </p:txBody>
      </p:sp>
    </p:spTree>
    <p:extLst>
      <p:ext uri="{BB962C8B-B14F-4D97-AF65-F5344CB8AC3E}">
        <p14:creationId xmlns:p14="http://schemas.microsoft.com/office/powerpoint/2010/main" val="1488243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FA1E-CEC8-EE48-AE2C-318810AB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predict?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8264-86E2-334A-9F16-EFA240D5F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&gt;&gt;&gt; model.predict(x_test)</a:t>
            </a:r>
          </a:p>
          <a:p>
            <a:pPr marL="0" indent="0">
              <a:buNone/>
            </a:pPr>
            <a:r>
              <a:rPr lang="en-US"/>
              <a:t>array([[ 0.98006207]</a:t>
            </a:r>
          </a:p>
          <a:p>
            <a:pPr marL="0" indent="0">
              <a:buNone/>
            </a:pPr>
            <a:r>
              <a:rPr lang="en-US"/>
              <a:t>       [ 0.99758697]</a:t>
            </a:r>
          </a:p>
          <a:p>
            <a:pPr marL="0" indent="0">
              <a:buNone/>
            </a:pPr>
            <a:r>
              <a:rPr lang="en-US"/>
              <a:t>       [ 0.99975556]</a:t>
            </a:r>
          </a:p>
          <a:p>
            <a:pPr marL="0" indent="0">
              <a:buNone/>
            </a:pPr>
            <a:r>
              <a:rPr lang="en-US"/>
              <a:t>       ...,</a:t>
            </a:r>
          </a:p>
          <a:p>
            <a:pPr marL="0" indent="0">
              <a:buNone/>
            </a:pPr>
            <a:r>
              <a:rPr lang="en-US"/>
              <a:t>       [ 0.82167041]</a:t>
            </a:r>
          </a:p>
          <a:p>
            <a:pPr marL="0" indent="0">
              <a:buNone/>
            </a:pPr>
            <a:r>
              <a:rPr lang="en-US"/>
              <a:t>       [ 0.02885115]</a:t>
            </a:r>
          </a:p>
          <a:p>
            <a:pPr marL="0" indent="0">
              <a:buNone/>
            </a:pPr>
            <a:r>
              <a:rPr lang="en-US"/>
              <a:t>       [ 0.65371346]], dtype=float32)</a:t>
            </a:r>
          </a:p>
        </p:txBody>
      </p:sp>
    </p:spTree>
    <p:extLst>
      <p:ext uri="{BB962C8B-B14F-4D97-AF65-F5344CB8AC3E}">
        <p14:creationId xmlns:p14="http://schemas.microsoft.com/office/powerpoint/2010/main" val="26549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A70B-9D6E-FE40-ABE1-75F36B42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Vectors (1D tensors)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9A301-4A3A-2E4B-917D-31A2A75D8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An array of numbers is called a </a:t>
            </a:r>
            <a:r>
              <a:rPr lang="en-US" i="1"/>
              <a:t>vector</a:t>
            </a:r>
            <a:r>
              <a:rPr lang="en-US"/>
              <a:t>, or 1D tensor</a:t>
            </a:r>
          </a:p>
          <a:p>
            <a:r>
              <a:rPr lang="en-US"/>
              <a:t>A 1D tensor is said to have exactly one axis </a:t>
            </a:r>
          </a:p>
          <a:p>
            <a:r>
              <a:rPr lang="en-US"/>
              <a:t>This vector has five entries and so is called a </a:t>
            </a:r>
            <a:r>
              <a:rPr lang="en-US" i="1"/>
              <a:t>5-dimensional vector</a:t>
            </a:r>
            <a:endParaRPr lang="en-US">
              <a:effectLst/>
            </a:endParaRPr>
          </a:p>
          <a:p>
            <a:pPr marL="0" indent="0">
              <a:buNone/>
            </a:pPr>
            <a:endParaRPr lang="en-US">
              <a:effectLst/>
            </a:endParaRPr>
          </a:p>
          <a:p>
            <a:pPr marL="0" indent="0">
              <a:buNone/>
            </a:pPr>
            <a:r>
              <a:rPr lang="en-US"/>
              <a:t>&gt;&gt;&gt; x = np.array([12, 3, 6, 14]) </a:t>
            </a:r>
          </a:p>
          <a:p>
            <a:pPr marL="0" indent="0">
              <a:buNone/>
            </a:pPr>
            <a:r>
              <a:rPr lang="en-US"/>
              <a:t>&gt;&gt;&gt; x </a:t>
            </a:r>
          </a:p>
          <a:p>
            <a:pPr marL="0" indent="0">
              <a:buNone/>
            </a:pPr>
            <a:r>
              <a:rPr lang="en-US"/>
              <a:t>array([12, 3, 6, 14]) </a:t>
            </a:r>
          </a:p>
          <a:p>
            <a:pPr marL="0" indent="0">
              <a:buNone/>
            </a:pPr>
            <a:r>
              <a:rPr lang="en-US"/>
              <a:t>&gt;&gt;&gt; x.ndim </a:t>
            </a:r>
          </a:p>
          <a:p>
            <a:pPr marL="0" indent="0">
              <a:buNone/>
            </a:pPr>
            <a:r>
              <a:rPr lang="en-US"/>
              <a:t>1 </a:t>
            </a:r>
            <a:endParaRPr lang="en-US">
              <a:effectLst/>
            </a:endParaRPr>
          </a:p>
          <a:p>
            <a:pPr marL="0" indent="0">
              <a:buNone/>
            </a:pP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2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B2DD-A95E-8145-8A4A-30BA19F7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 training and validation loss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700A35-AF25-CF4F-AB85-65A833B38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103" y="1890105"/>
            <a:ext cx="5778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39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BF50-E7EB-3D42-A091-DECEAA3F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 training and validation accuracy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785E1C-A1CC-994B-9B54-A0035118E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0" y="1943894"/>
            <a:ext cx="5905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5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E8C1-A4A8-BC45-A715-23E0AFDE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Matrices (2D tensors)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13856-A920-A34F-8BA6-86EFD89F6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array of vectors is a </a:t>
            </a:r>
            <a:r>
              <a:rPr lang="en-US" i="1"/>
              <a:t>matrix</a:t>
            </a:r>
            <a:r>
              <a:rPr lang="en-US"/>
              <a:t>, or 2D tensor</a:t>
            </a:r>
          </a:p>
          <a:p>
            <a:r>
              <a:rPr lang="en-US"/>
              <a:t>A matrix has two axes (often referred to </a:t>
            </a:r>
            <a:r>
              <a:rPr lang="en-US" i="1"/>
              <a:t>rows </a:t>
            </a:r>
            <a:r>
              <a:rPr lang="en-US"/>
              <a:t>and </a:t>
            </a:r>
            <a:r>
              <a:rPr lang="en-US" i="1"/>
              <a:t>columns</a:t>
            </a:r>
            <a:r>
              <a:rPr lang="en-US"/>
              <a:t>) </a:t>
            </a:r>
          </a:p>
          <a:p>
            <a:endParaRPr lang="en-US">
              <a:effectLst/>
            </a:endParaRPr>
          </a:p>
          <a:p>
            <a:pPr marL="0" indent="0">
              <a:buNone/>
            </a:pPr>
            <a:r>
              <a:rPr lang="en-US"/>
              <a:t>&gt;&gt;&gt; x = np.array([[5, 78, 2, 34, 0], [6, 79, 3, 35, 1], [7, 80, 4, 36, 2]])</a:t>
            </a:r>
          </a:p>
          <a:p>
            <a:pPr marL="0" indent="0">
              <a:buNone/>
            </a:pPr>
            <a:r>
              <a:rPr lang="en-US"/>
              <a:t> &gt;&gt;&gt; x.ndim </a:t>
            </a:r>
          </a:p>
          <a:p>
            <a:pPr marL="0" indent="0">
              <a:buNone/>
            </a:pPr>
            <a:r>
              <a:rPr lang="en-US"/>
              <a:t>2 </a:t>
            </a:r>
          </a:p>
          <a:p>
            <a:pPr marL="0" indent="0">
              <a:buNone/>
            </a:pP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0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E2C4-DC9A-2046-B592-AF3D9B60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/>
              <a:t>3D Tensors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DFB61-030C-7445-8EF2-B2F934DA7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If you pack such matrices in a new array, you obtain a 3D tensor</a:t>
            </a:r>
          </a:p>
          <a:p>
            <a:r>
              <a:rPr lang="en-US"/>
              <a:t>Which you can visually interpret as a cube of numbers </a:t>
            </a:r>
          </a:p>
          <a:p>
            <a:pPr marL="0" indent="0">
              <a:buNone/>
            </a:pPr>
            <a:r>
              <a:rPr lang="en-US"/>
              <a:t>&gt;&gt;&gt; x = np.array(</a:t>
            </a:r>
          </a:p>
          <a:p>
            <a:pPr marL="0" indent="0">
              <a:buNone/>
            </a:pPr>
            <a:r>
              <a:rPr lang="en-US"/>
              <a:t>[[[5, 78, 2, 34, 0],</a:t>
            </a:r>
          </a:p>
          <a:p>
            <a:pPr marL="0" indent="0">
              <a:buNone/>
            </a:pPr>
            <a:r>
              <a:rPr lang="en-US"/>
              <a:t>  [6, 79, 3, 35, 1],</a:t>
            </a:r>
          </a:p>
          <a:p>
            <a:pPr marL="0" indent="0">
              <a:buNone/>
            </a:pPr>
            <a:r>
              <a:rPr lang="en-US"/>
              <a:t> [7, 80, 4, 36, 2]],</a:t>
            </a:r>
          </a:p>
          <a:p>
            <a:pPr marL="0" indent="0">
              <a:buNone/>
            </a:pPr>
            <a:r>
              <a:rPr lang="en-US"/>
              <a:t>[[5, 78, 2, 34, 0],</a:t>
            </a:r>
          </a:p>
          <a:p>
            <a:pPr marL="0" indent="0">
              <a:buNone/>
            </a:pPr>
            <a:r>
              <a:rPr lang="en-US"/>
              <a:t> [6, 79, 3, 35, 1],</a:t>
            </a:r>
          </a:p>
          <a:p>
            <a:pPr marL="0" indent="0">
              <a:buNone/>
            </a:pPr>
            <a:r>
              <a:rPr lang="en-US"/>
              <a:t> [7, 80, 4, 36, 2]],</a:t>
            </a:r>
          </a:p>
          <a:p>
            <a:pPr marL="0" indent="0">
              <a:buNone/>
            </a:pPr>
            <a:r>
              <a:rPr lang="en-US"/>
              <a:t>[[5, 78, 2, 34, 0],</a:t>
            </a:r>
          </a:p>
          <a:p>
            <a:pPr marL="0" indent="0">
              <a:buNone/>
            </a:pPr>
            <a:r>
              <a:rPr lang="en-US"/>
              <a:t> [6, 79, 3, 35, 1],</a:t>
            </a:r>
          </a:p>
          <a:p>
            <a:pPr marL="0" indent="0">
              <a:buNone/>
            </a:pPr>
            <a:r>
              <a:rPr lang="en-US"/>
              <a:t> [7, 80, 4, 36, 2]]])</a:t>
            </a:r>
          </a:p>
        </p:txBody>
      </p:sp>
    </p:spTree>
    <p:extLst>
      <p:ext uri="{BB962C8B-B14F-4D97-AF65-F5344CB8AC3E}">
        <p14:creationId xmlns:p14="http://schemas.microsoft.com/office/powerpoint/2010/main" val="312312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72A2-78C4-3845-B877-BAD30E60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1BAD-694B-6543-8A6B-A032A661D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general, the first axis (axis 0, because indexing starts at 0) in all data tensors you’ll come across in deep learning will be the </a:t>
            </a:r>
            <a:r>
              <a:rPr lang="en-US" i="1"/>
              <a:t>samples axis</a:t>
            </a:r>
          </a:p>
          <a:p>
            <a:r>
              <a:rPr lang="en-US"/>
              <a:t>DL models don’t process an entire dataset at once</a:t>
            </a:r>
          </a:p>
          <a:p>
            <a:r>
              <a:rPr lang="en-US"/>
              <a:t>Break the data into small batches</a:t>
            </a:r>
          </a:p>
          <a:p>
            <a:r>
              <a:rPr lang="en-US"/>
              <a:t>One batch of training data, with batch size of 128: </a:t>
            </a:r>
          </a:p>
          <a:p>
            <a:pPr marL="0" indent="0">
              <a:buNone/>
            </a:pPr>
            <a:r>
              <a:rPr lang="en-US"/>
              <a:t>	batch = train_images[:128] </a:t>
            </a:r>
          </a:p>
          <a:p>
            <a:r>
              <a:rPr lang="en-US"/>
              <a:t>And here’s the next batch: </a:t>
            </a:r>
          </a:p>
          <a:p>
            <a:pPr marL="0" indent="0">
              <a:buNone/>
            </a:pPr>
            <a:r>
              <a:rPr lang="en-US"/>
              <a:t>	batch = train_images[128:256]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6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5D3C-2183-9240-A5D7-A2865314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Concrete examples of data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6F07-3E91-F047-9D63-EB6DFAF7B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/>
              <a:t>Vector data</a:t>
            </a:r>
            <a:r>
              <a:rPr lang="en-US"/>
              <a:t>—2D tensors of shape (samples,features) </a:t>
            </a:r>
            <a:endParaRPr lang="en-US">
              <a:effectLst/>
            </a:endParaRPr>
          </a:p>
          <a:p>
            <a:r>
              <a:rPr lang="en-US" i="1"/>
              <a:t>Timeseries data or sequence data</a:t>
            </a:r>
            <a:r>
              <a:rPr lang="en-US"/>
              <a:t>—3D tensors of shape (samples, timesteps, features) </a:t>
            </a:r>
            <a:endParaRPr lang="en-US">
              <a:effectLst/>
            </a:endParaRPr>
          </a:p>
          <a:p>
            <a:r>
              <a:rPr lang="en-US" i="1"/>
              <a:t>Images</a:t>
            </a:r>
            <a:r>
              <a:rPr lang="en-US"/>
              <a:t>—4D tensors of shape (samples,height,width,channels) or (samples, channels, height, width) </a:t>
            </a:r>
            <a:endParaRPr lang="en-US">
              <a:effectLst/>
            </a:endParaRPr>
          </a:p>
          <a:p>
            <a:r>
              <a:rPr lang="en-US" i="1"/>
              <a:t>Video </a:t>
            </a:r>
            <a:r>
              <a:rPr lang="en-US"/>
              <a:t>—5D tensors of shape (samples, frames, height, width, channels) or (samples, frames, channels, height, width) </a:t>
            </a:r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907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D031-2D6D-EE4B-855E-B2108CAE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Timeseries (Sequence) data - 3D tensor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C5A29-7F83-F341-BB6C-9B178342F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169" y="2568389"/>
            <a:ext cx="7601416" cy="28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2347</Words>
  <Application>Microsoft Macintosh PowerPoint</Application>
  <PresentationFormat>Widescreen</PresentationFormat>
  <Paragraphs>255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Deep Learning with Keras</vt:lpstr>
      <vt:lpstr>Data representation: Tensors</vt:lpstr>
      <vt:lpstr>Scalars (0D tensors)</vt:lpstr>
      <vt:lpstr>Vectors (1D tensors)</vt:lpstr>
      <vt:lpstr>Matrices (2D tensors)</vt:lpstr>
      <vt:lpstr>3D Tensors</vt:lpstr>
      <vt:lpstr>Batching</vt:lpstr>
      <vt:lpstr>Concrete examples of data tensors</vt:lpstr>
      <vt:lpstr>Timeseries (Sequence) data - 3D tensor</vt:lpstr>
      <vt:lpstr>Image data – 4D tensor</vt:lpstr>
      <vt:lpstr>Chains of tensor operations</vt:lpstr>
      <vt:lpstr>A geometric interpretation of deep learning</vt:lpstr>
      <vt:lpstr>Keras example: loading data</vt:lpstr>
      <vt:lpstr>Keras example: NN</vt:lpstr>
      <vt:lpstr>Anatomy of a NN</vt:lpstr>
      <vt:lpstr>Layers</vt:lpstr>
      <vt:lpstr>Layers and tensor shapes</vt:lpstr>
      <vt:lpstr>Layers in Keras</vt:lpstr>
      <vt:lpstr>Layer compatability</vt:lpstr>
      <vt:lpstr>Keras vs. Tensorflow</vt:lpstr>
      <vt:lpstr>DL software and hardware stack</vt:lpstr>
      <vt:lpstr>Model definition:  Sequentiall Model vs. Functional API</vt:lpstr>
      <vt:lpstr>Configuring the learning process and learning</vt:lpstr>
      <vt:lpstr>IMDB dataset</vt:lpstr>
      <vt:lpstr>Text data in Keras</vt:lpstr>
      <vt:lpstr>Preparing the data</vt:lpstr>
      <vt:lpstr>One-hot inputs</vt:lpstr>
      <vt:lpstr>Here’s the outcome of this</vt:lpstr>
      <vt:lpstr>Network architecture</vt:lpstr>
      <vt:lpstr>Keras implementation</vt:lpstr>
      <vt:lpstr>Andrew Ng quote</vt:lpstr>
      <vt:lpstr>Picking the loss function and an optimizer</vt:lpstr>
      <vt:lpstr>Make a validation set</vt:lpstr>
      <vt:lpstr>Finally, train!</vt:lpstr>
      <vt:lpstr>Monitor important metrics</vt:lpstr>
      <vt:lpstr>Retrain to avoid overfitting</vt:lpstr>
      <vt:lpstr>Retrain from scratch</vt:lpstr>
      <vt:lpstr>Results</vt:lpstr>
      <vt:lpstr>How do we predict?</vt:lpstr>
      <vt:lpstr>Monitor training and validation loss</vt:lpstr>
      <vt:lpstr>Monitor training and validation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Keras</dc:title>
  <dc:creator>Dligach, Dmitriy</dc:creator>
  <cp:lastModifiedBy>Dligach, Dmitriy</cp:lastModifiedBy>
  <cp:revision>113</cp:revision>
  <dcterms:created xsi:type="dcterms:W3CDTF">2020-02-14T16:15:16Z</dcterms:created>
  <dcterms:modified xsi:type="dcterms:W3CDTF">2020-02-16T11:15:12Z</dcterms:modified>
</cp:coreProperties>
</file>